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1428D5-9813-4A15-908B-304FFD50BD61}" type="datetimeFigureOut">
              <a:rPr lang="en-AU" smtClean="0"/>
              <a:t>29/08/2017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DB141F-9F05-43AA-AC77-3A3B21079108}" type="slidenum">
              <a:rPr lang="en-AU" smtClean="0"/>
              <a:t>‹#›</a:t>
            </a:fld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b="1" dirty="0"/>
              <a:t>Ballarat’s Energy Supply - Crisis or New Gold?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229600" cy="3024337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65722"/>
            <a:ext cx="2093837" cy="118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5465723"/>
            <a:ext cx="2555776" cy="139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6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/>
              <a:t>Victorian Renewable Energy Auction Scheme (VREAS)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Long Term Contracts for RE </a:t>
            </a:r>
            <a:r>
              <a:rPr lang="en-AU" dirty="0" smtClean="0"/>
              <a:t>electricity supply</a:t>
            </a:r>
            <a:endParaRPr lang="en-AU" dirty="0" smtClean="0"/>
          </a:p>
          <a:p>
            <a:r>
              <a:rPr lang="en-AU" dirty="0" smtClean="0"/>
              <a:t>Technology neutral with an allocation for solar </a:t>
            </a:r>
          </a:p>
          <a:p>
            <a:r>
              <a:rPr lang="en-AU" dirty="0" smtClean="0"/>
              <a:t>650 MW in first round</a:t>
            </a:r>
          </a:p>
          <a:p>
            <a:r>
              <a:rPr lang="en-AU" dirty="0" smtClean="0"/>
              <a:t>By 31</a:t>
            </a:r>
            <a:r>
              <a:rPr lang="en-AU" baseline="30000" dirty="0" smtClean="0"/>
              <a:t>st</a:t>
            </a:r>
            <a:r>
              <a:rPr lang="en-AU" dirty="0" smtClean="0"/>
              <a:t> December to announce how much required to meet 2020 target, by 31 December 2019 how much to meet 2025 Target.</a:t>
            </a:r>
          </a:p>
          <a:p>
            <a:r>
              <a:rPr lang="en-AU" dirty="0" smtClean="0"/>
              <a:t>Criteria will include social licence and economic development outcomes.</a:t>
            </a:r>
          </a:p>
          <a:p>
            <a:r>
              <a:rPr lang="en-AU" dirty="0" smtClean="0"/>
              <a:t>Economic Prosperity Projects.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337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AU" sz="4000" dirty="0" smtClean="0"/>
              <a:t>What’s Proposed for Central &amp;Western Victoria?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An estimated 4,000 MW of wind generators in Western Victoria over next 7 years, equating to 10,000 jobs. </a:t>
            </a:r>
          </a:p>
          <a:p>
            <a:r>
              <a:rPr lang="en-AU" dirty="0" smtClean="0"/>
              <a:t>100MWh battery storage (each project 20MWh min) in Western Victoria with $25million Vic </a:t>
            </a:r>
            <a:r>
              <a:rPr lang="en-AU" dirty="0" err="1" smtClean="0"/>
              <a:t>Govt</a:t>
            </a:r>
            <a:r>
              <a:rPr lang="en-AU" dirty="0" smtClean="0"/>
              <a:t> subsidy.</a:t>
            </a:r>
          </a:p>
          <a:p>
            <a:r>
              <a:rPr lang="en-AU" dirty="0" smtClean="0"/>
              <a:t>Bioenergy?</a:t>
            </a:r>
          </a:p>
          <a:p>
            <a:r>
              <a:rPr lang="en-AU" dirty="0" smtClean="0"/>
              <a:t>Community RE</a:t>
            </a:r>
          </a:p>
          <a:p>
            <a:r>
              <a:rPr lang="en-AU" dirty="0" smtClean="0"/>
              <a:t>Hydro?</a:t>
            </a:r>
          </a:p>
          <a:p>
            <a:r>
              <a:rPr lang="en-AU" dirty="0" smtClean="0"/>
              <a:t>Solar / Solar Thermal?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60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Community Renewable Energy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Generally small or medium scale</a:t>
            </a:r>
          </a:p>
          <a:p>
            <a:r>
              <a:rPr lang="en-AU" dirty="0" smtClean="0"/>
              <a:t>Community owned and / or operated </a:t>
            </a:r>
          </a:p>
          <a:p>
            <a:r>
              <a:rPr lang="en-AU" dirty="0" smtClean="0"/>
              <a:t>Generally behind the meter / off grid solutions</a:t>
            </a:r>
          </a:p>
          <a:p>
            <a:r>
              <a:rPr lang="en-AU" dirty="0" smtClean="0"/>
              <a:t>High potential for bioenergy thermal and CPH</a:t>
            </a:r>
          </a:p>
          <a:p>
            <a:r>
              <a:rPr lang="en-AU" dirty="0" smtClean="0"/>
              <a:t>Potential for clusters (multi dwelling residential, commercial, industrial)</a:t>
            </a:r>
          </a:p>
          <a:p>
            <a:r>
              <a:rPr lang="en-AU" dirty="0" smtClean="0"/>
              <a:t>Potential for integrated solar/wind/bioenergy/ pumped hydro solutions.</a:t>
            </a:r>
          </a:p>
          <a:p>
            <a:r>
              <a:rPr lang="en-AU" dirty="0" smtClean="0"/>
              <a:t>Community Power Hubs </a:t>
            </a:r>
            <a:r>
              <a:rPr lang="en-AU" smtClean="0"/>
              <a:t>Pilot Program.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835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en-AU" dirty="0" smtClean="0"/>
              <a:t>RSAB and C for B Next Steps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Regular meetings with Vic </a:t>
            </a:r>
            <a:r>
              <a:rPr lang="en-AU" dirty="0" err="1" smtClean="0"/>
              <a:t>Govt</a:t>
            </a:r>
            <a:r>
              <a:rPr lang="en-AU" dirty="0" smtClean="0"/>
              <a:t> Agencies, Fed </a:t>
            </a:r>
            <a:r>
              <a:rPr lang="en-AU" dirty="0" err="1" smtClean="0"/>
              <a:t>Uni</a:t>
            </a:r>
            <a:r>
              <a:rPr lang="en-AU" dirty="0" smtClean="0"/>
              <a:t>, BCC and Hepburn Shire and BREAZE to develop narrative and advocacy program.</a:t>
            </a:r>
          </a:p>
          <a:p>
            <a:r>
              <a:rPr lang="en-AU" dirty="0" smtClean="0"/>
              <a:t>Developing Economic Prosperity Projects for consideration by VREAS bidders.</a:t>
            </a:r>
          </a:p>
          <a:p>
            <a:r>
              <a:rPr lang="en-AU" dirty="0" smtClean="0"/>
              <a:t>Advocacy for Renewable Energy Training Centre.</a:t>
            </a:r>
          </a:p>
          <a:p>
            <a:r>
              <a:rPr lang="en-AU" dirty="0" smtClean="0"/>
              <a:t>Broader Community Engagement.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5529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pPr algn="ctr"/>
            <a:r>
              <a:rPr lang="en-AU" dirty="0" smtClean="0"/>
              <a:t>Questions and Comments</a:t>
            </a:r>
            <a:endParaRPr lang="en-AU" dirty="0"/>
          </a:p>
        </p:txBody>
      </p:sp>
      <p:pic>
        <p:nvPicPr>
          <p:cNvPr id="4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6" y="1344091"/>
            <a:ext cx="8352928" cy="5325269"/>
          </a:xfrm>
        </p:spPr>
      </p:pic>
    </p:spTree>
    <p:extLst>
      <p:ext uri="{BB962C8B-B14F-4D97-AF65-F5344CB8AC3E}">
        <p14:creationId xmlns:p14="http://schemas.microsoft.com/office/powerpoint/2010/main" val="111748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Agenda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Video 7.30 Report on Australia’s Energy Crisis</a:t>
            </a:r>
          </a:p>
          <a:p>
            <a:r>
              <a:rPr lang="en-AU" dirty="0" smtClean="0"/>
              <a:t>The </a:t>
            </a:r>
            <a:r>
              <a:rPr lang="en-AU" dirty="0" err="1" smtClean="0"/>
              <a:t>Finkel</a:t>
            </a:r>
            <a:r>
              <a:rPr lang="en-AU" dirty="0" smtClean="0"/>
              <a:t> Report – Issues, Status and Implications</a:t>
            </a:r>
          </a:p>
          <a:p>
            <a:r>
              <a:rPr lang="en-AU" dirty="0" smtClean="0"/>
              <a:t>The Victorian Renewable Energy Target</a:t>
            </a:r>
          </a:p>
          <a:p>
            <a:r>
              <a:rPr lang="en-AU" dirty="0" smtClean="0"/>
              <a:t>Current Large Scale Wind Generation Project Proposals</a:t>
            </a:r>
          </a:p>
          <a:p>
            <a:r>
              <a:rPr lang="en-AU" dirty="0" smtClean="0"/>
              <a:t>Issues and Opportunities for Ballarat Region</a:t>
            </a:r>
          </a:p>
          <a:p>
            <a:r>
              <a:rPr lang="en-AU" dirty="0" smtClean="0"/>
              <a:t>Committee for Ballarat and RSAB Next Steps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690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 smtClean="0"/>
              <a:t>ABC 7.30 Report </a:t>
            </a:r>
            <a:br>
              <a:rPr lang="en-AU" dirty="0" smtClean="0"/>
            </a:br>
            <a:r>
              <a:rPr lang="en-AU" dirty="0" smtClean="0"/>
              <a:t>Australia’s Energy Crisis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2520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4000" dirty="0" smtClean="0"/>
              <a:t>“An absolute shambles</a:t>
            </a:r>
            <a:r>
              <a:rPr lang="en-AU" sz="4000" dirty="0"/>
              <a:t>, </a:t>
            </a:r>
            <a:r>
              <a:rPr lang="en-AU" sz="4000" dirty="0" smtClean="0"/>
              <a:t>national embarrassment </a:t>
            </a:r>
            <a:r>
              <a:rPr lang="en-AU" sz="4000" dirty="0"/>
              <a:t>and </a:t>
            </a:r>
            <a:r>
              <a:rPr lang="en-AU" sz="4000" dirty="0" smtClean="0"/>
              <a:t>a disgrace”</a:t>
            </a:r>
          </a:p>
          <a:p>
            <a:pPr marL="0" indent="0" algn="ctr">
              <a:buNone/>
            </a:pPr>
            <a:r>
              <a:rPr lang="en-AU" sz="4000" dirty="0" smtClean="0"/>
              <a:t>Innes </a:t>
            </a:r>
            <a:r>
              <a:rPr lang="en-AU" sz="4000" dirty="0" err="1" smtClean="0"/>
              <a:t>Willcox</a:t>
            </a:r>
            <a:r>
              <a:rPr lang="en-AU" sz="4000" dirty="0" smtClean="0"/>
              <a:t> AIG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354628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Finkel</a:t>
            </a:r>
            <a:r>
              <a:rPr lang="en-AU" dirty="0" smtClean="0"/>
              <a:t>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AU" b="1" dirty="0" smtClean="0"/>
              <a:t>Independent Review into the Future Security of the National Energy Market June 2017 – Blueprint for the Future.</a:t>
            </a:r>
          </a:p>
          <a:p>
            <a:r>
              <a:rPr lang="en-AU" dirty="0" smtClean="0"/>
              <a:t>Dr Alan </a:t>
            </a:r>
            <a:r>
              <a:rPr lang="en-AU" dirty="0" err="1" smtClean="0"/>
              <a:t>Finkel</a:t>
            </a:r>
            <a:r>
              <a:rPr lang="en-AU" dirty="0" smtClean="0"/>
              <a:t> AO, Chief Scientist, Chair of the Expert Panel </a:t>
            </a:r>
          </a:p>
          <a:p>
            <a:r>
              <a:rPr lang="en-AU" dirty="0" smtClean="0"/>
              <a:t>Other Panel Authors Karen Moses, Chloe Munro, Terry </a:t>
            </a:r>
            <a:r>
              <a:rPr lang="en-AU" dirty="0" err="1" smtClean="0"/>
              <a:t>Effeney</a:t>
            </a:r>
            <a:r>
              <a:rPr lang="en-AU" dirty="0" smtClean="0"/>
              <a:t>, </a:t>
            </a:r>
            <a:r>
              <a:rPr lang="en-AU" dirty="0" err="1" smtClean="0"/>
              <a:t>Prof.</a:t>
            </a:r>
            <a:r>
              <a:rPr lang="en-AU" dirty="0" smtClean="0"/>
              <a:t> Mary O’Kane</a:t>
            </a:r>
          </a:p>
          <a:p>
            <a:r>
              <a:rPr lang="en-AU" dirty="0" smtClean="0"/>
              <a:t>Terms of Reference restricts to lowering electricity emissions by 28% (relative to 2005) by 2030.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0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Finkel</a:t>
            </a:r>
            <a:r>
              <a:rPr lang="en-AU" dirty="0" smtClean="0"/>
              <a:t>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Vision for the National Electricity Market (NEM):</a:t>
            </a:r>
          </a:p>
          <a:p>
            <a:r>
              <a:rPr lang="en-AU" dirty="0" smtClean="0"/>
              <a:t>Increased Security (maintaining system inertia, frequency control and risk management for extreme weather, cyber security attacks)</a:t>
            </a:r>
          </a:p>
          <a:p>
            <a:r>
              <a:rPr lang="en-AU" dirty="0" smtClean="0"/>
              <a:t>Future Reliability (Obligation for new generators to provide </a:t>
            </a:r>
            <a:r>
              <a:rPr lang="en-AU" dirty="0" err="1" smtClean="0"/>
              <a:t>dispatchable</a:t>
            </a:r>
            <a:r>
              <a:rPr lang="en-AU" dirty="0" smtClean="0"/>
              <a:t> capacity)</a:t>
            </a:r>
          </a:p>
          <a:p>
            <a:r>
              <a:rPr lang="en-AU" dirty="0" smtClean="0"/>
              <a:t>Rewarding Consumers </a:t>
            </a:r>
            <a:r>
              <a:rPr lang="en-AU" dirty="0" smtClean="0"/>
              <a:t>(for </a:t>
            </a:r>
            <a:r>
              <a:rPr lang="en-AU" dirty="0" smtClean="0"/>
              <a:t>reducing demand when needed, system upgrades and new generation at lowest costs and better access to consumer choice information)</a:t>
            </a:r>
          </a:p>
          <a:p>
            <a:r>
              <a:rPr lang="en-AU" dirty="0" smtClean="0"/>
              <a:t>Lower Emissions (continuous emissions trajectory)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017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Finkel</a:t>
            </a:r>
            <a:r>
              <a:rPr lang="en-AU" dirty="0" smtClean="0"/>
              <a:t>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 smtClean="0"/>
              <a:t>Key Pillars:</a:t>
            </a:r>
          </a:p>
          <a:p>
            <a:r>
              <a:rPr lang="en-AU" dirty="0" smtClean="0"/>
              <a:t>Orderly Transition (through Clean Energy Target and all generators required to give 3 years notice of closure)</a:t>
            </a:r>
          </a:p>
          <a:p>
            <a:r>
              <a:rPr lang="en-AU" dirty="0" smtClean="0"/>
              <a:t>System Planning  (A system wide grid plan informs investment decisions, regional security and reliability assessments)</a:t>
            </a:r>
          </a:p>
          <a:p>
            <a:r>
              <a:rPr lang="en-AU" dirty="0" smtClean="0"/>
              <a:t>Stronger Governance (Energy Security Board &amp; Strengthened energy market bodies)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0554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Clean Energy Target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/>
              <a:t>A </a:t>
            </a:r>
            <a:r>
              <a:rPr lang="en-AU" dirty="0"/>
              <a:t>policy mechanism </a:t>
            </a:r>
            <a:r>
              <a:rPr lang="en-AU" dirty="0" smtClean="0"/>
              <a:t>providing an </a:t>
            </a:r>
            <a:r>
              <a:rPr lang="en-AU" dirty="0"/>
              <a:t>incentive for new low emissions forms of energy generation to enter the market. </a:t>
            </a:r>
          </a:p>
          <a:p>
            <a:r>
              <a:rPr lang="en-AU" dirty="0" smtClean="0"/>
              <a:t>A </a:t>
            </a:r>
            <a:r>
              <a:rPr lang="en-AU" dirty="0"/>
              <a:t>CET would set a target for a certain level of low emissions generation to be delivered each year. </a:t>
            </a:r>
            <a:endParaRPr lang="en-AU" dirty="0" smtClean="0"/>
          </a:p>
          <a:p>
            <a:r>
              <a:rPr lang="en-AU" dirty="0" smtClean="0"/>
              <a:t>Eligible </a:t>
            </a:r>
            <a:r>
              <a:rPr lang="en-AU" dirty="0"/>
              <a:t>low emissions generators will be allowed to sell certificates. </a:t>
            </a:r>
            <a:endParaRPr lang="en-AU" dirty="0" smtClean="0"/>
          </a:p>
          <a:p>
            <a:r>
              <a:rPr lang="en-AU" dirty="0" smtClean="0"/>
              <a:t>Annually the target </a:t>
            </a:r>
            <a:r>
              <a:rPr lang="en-AU" dirty="0"/>
              <a:t>would need to be calibrated with Australia’s overall emissions reduction target of reducing emissions by 26-28% by </a:t>
            </a:r>
            <a:r>
              <a:rPr lang="en-AU" dirty="0" smtClean="0"/>
              <a:t>2030.</a:t>
            </a:r>
          </a:p>
          <a:p>
            <a:r>
              <a:rPr lang="en-AU" dirty="0" smtClean="0"/>
              <a:t>CET </a:t>
            </a:r>
            <a:r>
              <a:rPr lang="en-AU" dirty="0"/>
              <a:t>provides an incentive for new generation without directly imposing a cost on existing generation. However, encouraging new clean energy generation will have the impact of lowering wholesale energy </a:t>
            </a:r>
            <a:r>
              <a:rPr lang="en-AU" dirty="0" smtClean="0"/>
              <a:t>prices.</a:t>
            </a:r>
          </a:p>
          <a:p>
            <a:r>
              <a:rPr lang="en-AU" dirty="0" smtClean="0"/>
              <a:t>Threshold </a:t>
            </a:r>
            <a:r>
              <a:rPr lang="en-AU" dirty="0"/>
              <a:t>of 0.6 tonnes/MWh of emissions </a:t>
            </a:r>
            <a:r>
              <a:rPr lang="en-AU" dirty="0" smtClean="0"/>
              <a:t>recommended.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3852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err="1" smtClean="0"/>
              <a:t>Finkel</a:t>
            </a:r>
            <a:r>
              <a:rPr lang="en-AU" dirty="0" smtClean="0"/>
              <a:t> Report Proposed Timelines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Within 6 months gain COAG and COAG EC response, establish Energy Security Board, independent reviews of AEMO forecasts and update AEMO constitution.</a:t>
            </a:r>
          </a:p>
          <a:p>
            <a:r>
              <a:rPr lang="en-AU" dirty="0" smtClean="0"/>
              <a:t>With 12 months –ACC recommendations on transparency for retail electricity pricing, Agreed Strategic Energy Plan, Implement Generator Reliability Obligations.</a:t>
            </a:r>
          </a:p>
          <a:p>
            <a:r>
              <a:rPr lang="en-AU" dirty="0" smtClean="0"/>
              <a:t>Within 3 years – Develop extreme weather strategy, whole of economy 2050 emissions reduction strategy, identify government funded projects if market is unable to deliver investment in renewable energy.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9512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AU" dirty="0" smtClean="0"/>
              <a:t>Victorian </a:t>
            </a:r>
            <a:r>
              <a:rPr lang="en-AU" smtClean="0"/>
              <a:t>Renewable Energy Targets (VRET)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June 2016 Targets announced electricity energy generation targets of 25% by 2020 and 40% by 2025.</a:t>
            </a:r>
          </a:p>
          <a:p>
            <a:r>
              <a:rPr lang="en-AU" dirty="0" smtClean="0"/>
              <a:t>Initial Estimate 4500 MW capacity by 2025</a:t>
            </a:r>
          </a:p>
          <a:p>
            <a:r>
              <a:rPr lang="en-AU" dirty="0" smtClean="0"/>
              <a:t>Victoria’s current RE electricity generation is approximately 17%</a:t>
            </a:r>
          </a:p>
          <a:p>
            <a:r>
              <a:rPr lang="en-AU" dirty="0" smtClean="0"/>
              <a:t>Renewable Energy (Jobs and Investment) Bill 2017 required to bring targets into law.</a:t>
            </a:r>
          </a:p>
          <a:p>
            <a:r>
              <a:rPr lang="en-AU" dirty="0" smtClean="0"/>
              <a:t>Victorian Renewable Energy Auction Scheme (VREAS) planned for commencement late 2017</a:t>
            </a:r>
          </a:p>
          <a:p>
            <a:r>
              <a:rPr lang="en-AU" dirty="0" smtClean="0"/>
              <a:t>Victorian Renewable Energy Advocate Simon </a:t>
            </a:r>
            <a:r>
              <a:rPr lang="en-AU" dirty="0" err="1" smtClean="0"/>
              <a:t>Corbell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2844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</TotalTime>
  <Words>775</Words>
  <Application>Microsoft Office PowerPoint</Application>
  <PresentationFormat>On-screen Show (4:3)</PresentationFormat>
  <Paragraphs>73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Ballarat’s Energy Supply - Crisis or New Gold?</vt:lpstr>
      <vt:lpstr>Agenda </vt:lpstr>
      <vt:lpstr>ABC 7.30 Report  Australia’s Energy Crisis </vt:lpstr>
      <vt:lpstr>Finkel Report</vt:lpstr>
      <vt:lpstr>Finkel Report</vt:lpstr>
      <vt:lpstr>Finkel Report</vt:lpstr>
      <vt:lpstr>Clean Energy Target</vt:lpstr>
      <vt:lpstr>Finkel Report Proposed Timelines</vt:lpstr>
      <vt:lpstr>Victorian Renewable Energy Targets (VRET)</vt:lpstr>
      <vt:lpstr>Victorian Renewable Energy Auction Scheme (VREAS)</vt:lpstr>
      <vt:lpstr>What’s Proposed for Central &amp;Western Victoria?</vt:lpstr>
      <vt:lpstr>Community Renewable Energy</vt:lpstr>
      <vt:lpstr>RSAB and C for B Next Steps</vt:lpstr>
      <vt:lpstr>Questions and Comments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sophie</dc:creator>
  <cp:lastModifiedBy>sophie</cp:lastModifiedBy>
  <cp:revision>21</cp:revision>
  <dcterms:created xsi:type="dcterms:W3CDTF">2017-08-26T03:15:54Z</dcterms:created>
  <dcterms:modified xsi:type="dcterms:W3CDTF">2017-08-29T11:57:40Z</dcterms:modified>
</cp:coreProperties>
</file>